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60" r:id="rId5"/>
    <p:sldId id="261" r:id="rId6"/>
    <p:sldId id="262" r:id="rId7"/>
    <p:sldId id="275" r:id="rId8"/>
    <p:sldId id="258" r:id="rId9"/>
    <p:sldId id="259" r:id="rId10"/>
    <p:sldId id="276" r:id="rId11"/>
    <p:sldId id="266" r:id="rId12"/>
    <p:sldId id="263" r:id="rId13"/>
    <p:sldId id="264" r:id="rId14"/>
    <p:sldId id="265" r:id="rId15"/>
    <p:sldId id="277" r:id="rId16"/>
    <p:sldId id="269" r:id="rId17"/>
    <p:sldId id="267" r:id="rId18"/>
    <p:sldId id="268" r:id="rId19"/>
    <p:sldId id="278" r:id="rId20"/>
    <p:sldId id="271" r:id="rId21"/>
    <p:sldId id="272" r:id="rId22"/>
    <p:sldId id="27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5428" autoAdjust="0"/>
  </p:normalViewPr>
  <p:slideViewPr>
    <p:cSldViewPr snapToGrid="0">
      <p:cViewPr varScale="1">
        <p:scale>
          <a:sx n="75" d="100"/>
          <a:sy n="75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CD129-CB18-47BC-8CCB-D7CBE152164A}" type="datetimeFigureOut">
              <a:rPr lang="pl-PL" smtClean="0"/>
              <a:t>30.01.2022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DFEC-80C9-4A31-9157-4F9C432133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86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A7354-B449-4394-84D1-87856262256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898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DFEC-80C9-4A31-9157-4F9C43213387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414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DFEC-80C9-4A31-9157-4F9C43213387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4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EDFEC-80C9-4A31-9157-4F9C43213387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688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2022-01-30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nfoshareacademy/jdszr6-World-data-analys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8F3BC1-DB50-403D-B12C-DA1EC5AA9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51837" y="663686"/>
            <a:ext cx="9755187" cy="1262255"/>
          </a:xfrm>
        </p:spPr>
        <p:txBody>
          <a:bodyPr/>
          <a:lstStyle/>
          <a:p>
            <a:r>
              <a:rPr lang="pl-PL" dirty="0"/>
              <a:t>Rozpad ZSRR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F042B56-E239-4B9E-B54C-DCC259779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51836" y="925719"/>
            <a:ext cx="9755187" cy="550333"/>
          </a:xfrm>
        </p:spPr>
        <p:txBody>
          <a:bodyPr/>
          <a:lstStyle/>
          <a:p>
            <a:endParaRPr lang="pl-PL" sz="2000" b="0" i="0" u="none" strike="noStrike" baseline="0" dirty="0">
              <a:latin typeface="Calibri" panose="020F0502020204030204" pitchFamily="34" charset="0"/>
            </a:endParaRPr>
          </a:p>
          <a:p>
            <a:endParaRPr lang="en-US" sz="2000" b="0" i="0" u="none" strike="noStrike" baseline="0" dirty="0" smtClean="0">
              <a:latin typeface="Calibri" panose="020F0502020204030204" pitchFamily="34" charset="0"/>
            </a:endParaRPr>
          </a:p>
          <a:p>
            <a:r>
              <a:rPr lang="pl-PL" sz="2000" b="0" i="0" u="none" strike="noStrike" baseline="0" dirty="0" smtClean="0">
                <a:latin typeface="Calibri" panose="020F0502020204030204" pitchFamily="34" charset="0"/>
              </a:rPr>
              <a:t> </a:t>
            </a:r>
            <a:r>
              <a:rPr lang="pl-PL" sz="2000" b="0" i="1" u="none" strike="noStrike" baseline="0" dirty="0">
                <a:latin typeface="Calibri" panose="020F0502020204030204" pitchFamily="34" charset="0"/>
              </a:rPr>
              <a:t>Analiza ekonomiczno-społecznych przemian </a:t>
            </a:r>
            <a:endParaRPr lang="en-US" sz="2000" b="0" i="1" u="none" strike="noStrike" baseline="0" dirty="0" smtClean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2000" b="0" i="1" u="none" strike="noStrike" baseline="0" dirty="0" smtClean="0">
                <a:latin typeface="Calibri" panose="020F0502020204030204" pitchFamily="34" charset="0"/>
              </a:rPr>
              <a:t>w </a:t>
            </a:r>
            <a:r>
              <a:rPr lang="pl-PL" sz="2000" b="0" i="1" u="none" strike="noStrike" baseline="0" dirty="0">
                <a:latin typeface="Calibri" panose="020F0502020204030204" pitchFamily="34" charset="0"/>
              </a:rPr>
              <a:t>krajach powstałych po rozpadzie ZSRR </a:t>
            </a:r>
            <a:endParaRPr lang="en-US" sz="2000" b="0" i="1" u="none" strike="noStrike" baseline="0" dirty="0" smtClean="0"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2000" b="0" i="1" u="none" strike="noStrike" baseline="0" dirty="0" smtClean="0">
                <a:latin typeface="Calibri" panose="020F0502020204030204" pitchFamily="34" charset="0"/>
              </a:rPr>
              <a:t>w </a:t>
            </a:r>
            <a:r>
              <a:rPr lang="pl-PL" sz="2000" b="0" i="1" u="none" strike="noStrike" baseline="0" dirty="0">
                <a:latin typeface="Calibri" panose="020F0502020204030204" pitchFamily="34" charset="0"/>
              </a:rPr>
              <a:t>okresie 1992-2012 </a:t>
            </a:r>
            <a:endParaRPr lang="en-US" sz="2000" b="0" i="1" u="none" strike="noStrike" baseline="0" dirty="0" smtClean="0">
              <a:latin typeface="Calibri" panose="020F0502020204030204" pitchFamily="34" charset="0"/>
            </a:endParaRPr>
          </a:p>
          <a:p>
            <a:endParaRPr lang="en-US" sz="1600" b="0" i="0" u="none" strike="noStrike" baseline="0" dirty="0" smtClean="0">
              <a:latin typeface="Calibri" panose="020F0502020204030204" pitchFamily="34" charset="0"/>
            </a:endParaRPr>
          </a:p>
          <a:p>
            <a:r>
              <a:rPr lang="en-US" sz="1600" b="0" i="0" u="none" strike="noStrike" baseline="0" dirty="0" err="1" smtClean="0">
                <a:latin typeface="Calibri" panose="020F0502020204030204" pitchFamily="34" charset="0"/>
              </a:rPr>
              <a:t>Źródło</a:t>
            </a:r>
            <a:r>
              <a:rPr lang="en-US" sz="1600" b="0" i="0" u="none" strike="noStrike" baseline="0" dirty="0" smtClean="0">
                <a:latin typeface="Calibri" panose="020F0502020204030204" pitchFamily="34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pl-PL" sz="1600" b="0" i="1" u="none" strike="noStrike" baseline="0" dirty="0" smtClean="0">
                <a:latin typeface="Calibri" panose="020F0502020204030204" pitchFamily="34" charset="0"/>
              </a:rPr>
              <a:t>World </a:t>
            </a:r>
            <a:r>
              <a:rPr lang="pl-PL" sz="1600" b="0" i="1" u="none" strike="noStrike" baseline="0" dirty="0">
                <a:latin typeface="Calibri" panose="020F0502020204030204" pitchFamily="34" charset="0"/>
              </a:rPr>
              <a:t>Development </a:t>
            </a:r>
            <a:r>
              <a:rPr lang="pl-PL" sz="1600" b="0" i="1" u="none" strike="noStrike" baseline="0" dirty="0" err="1" smtClean="0">
                <a:latin typeface="Calibri" panose="020F0502020204030204" pitchFamily="34" charset="0"/>
              </a:rPr>
              <a:t>Indicators</a:t>
            </a:r>
            <a:endParaRPr lang="en-US" sz="1600" b="0" i="1" u="none" strike="noStrike" baseline="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From World Bank Open Data</a:t>
            </a:r>
            <a:r>
              <a:rPr lang="pl-PL" sz="1600" b="0" i="0" u="none" strike="noStrike" baseline="0" dirty="0" smtClean="0">
                <a:latin typeface="Calibri" panose="020F0502020204030204" pitchFamily="34" charset="0"/>
              </a:rPr>
              <a:t> </a:t>
            </a:r>
            <a:endParaRPr lang="pl-PL" sz="24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0B5CE66-57C8-4ADC-B6E4-11FDF06D52D4}"/>
              </a:ext>
            </a:extLst>
          </p:cNvPr>
          <p:cNvSpPr txBox="1"/>
          <p:nvPr/>
        </p:nvSpPr>
        <p:spPr>
          <a:xfrm rot="21409394">
            <a:off x="5989488" y="4425980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</a:rPr>
              <a:t>Prezentacje Przygotowali Towarzysze Z Grupy: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91CC8D3-AEE4-471F-83A1-B88789B6643D}"/>
              </a:ext>
            </a:extLst>
          </p:cNvPr>
          <p:cNvSpPr txBox="1"/>
          <p:nvPr/>
        </p:nvSpPr>
        <p:spPr>
          <a:xfrm rot="21404186">
            <a:off x="6842269" y="4946103"/>
            <a:ext cx="441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World Data Analysis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C1A5DB6-D150-4320-B800-2C10E73CA301}"/>
              </a:ext>
            </a:extLst>
          </p:cNvPr>
          <p:cNvSpPr txBox="1"/>
          <p:nvPr/>
        </p:nvSpPr>
        <p:spPr>
          <a:xfrm>
            <a:off x="5900257" y="6407440"/>
            <a:ext cx="62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Przodownicy: Angelika, Błażej, Hubert, Jonasz, Sebastian</a:t>
            </a:r>
          </a:p>
        </p:txBody>
      </p:sp>
      <p:pic>
        <p:nvPicPr>
          <p:cNvPr id="9" name="Obraz 8" descr="Obraz zawierający tekst, znak, stop&#10;&#10;Opis wygenerowany automatycznie">
            <a:extLst>
              <a:ext uri="{FF2B5EF4-FFF2-40B4-BE49-F238E27FC236}">
                <a16:creationId xmlns:a16="http://schemas.microsoft.com/office/drawing/2014/main" id="{DEFFAF70-C78B-4382-BE02-B959BED9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0646">
            <a:off x="514590" y="5083016"/>
            <a:ext cx="1242463" cy="1022971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5B60D18D-B8A8-4F89-A5B5-A0E18AF6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286">
            <a:off x="13614" y="445034"/>
            <a:ext cx="1284457" cy="5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3A0664-FBF1-4924-8362-DBA35D0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082" y="2853018"/>
            <a:ext cx="3377836" cy="1151965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Ogólne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00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Symbol zastępczy zawartości 7">
            <a:extLst>
              <a:ext uri="{FF2B5EF4-FFF2-40B4-BE49-F238E27FC236}">
                <a16:creationId xmlns:a16="http://schemas.microsoft.com/office/drawing/2014/main" id="{8E838AAF-6774-4E6E-BEB6-3E71F4F380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35661890"/>
              </p:ext>
            </p:extLst>
          </p:nvPr>
        </p:nvGraphicFramePr>
        <p:xfrm>
          <a:off x="148054" y="0"/>
          <a:ext cx="4013200" cy="3124200"/>
        </p:xfrm>
        <a:graphic>
          <a:graphicData uri="http://schemas.openxmlformats.org/drawingml/2006/table">
            <a:tbl>
              <a:tblPr/>
              <a:tblGrid>
                <a:gridCol w="1081572">
                  <a:extLst>
                    <a:ext uri="{9D8B030D-6E8A-4147-A177-3AD203B41FA5}">
                      <a16:colId xmlns:a16="http://schemas.microsoft.com/office/drawing/2014/main" val="806750751"/>
                    </a:ext>
                  </a:extLst>
                </a:gridCol>
                <a:gridCol w="853872">
                  <a:extLst>
                    <a:ext uri="{9D8B030D-6E8A-4147-A177-3AD203B41FA5}">
                      <a16:colId xmlns:a16="http://schemas.microsoft.com/office/drawing/2014/main" val="883929073"/>
                    </a:ext>
                  </a:extLst>
                </a:gridCol>
                <a:gridCol w="730535">
                  <a:extLst>
                    <a:ext uri="{9D8B030D-6E8A-4147-A177-3AD203B41FA5}">
                      <a16:colId xmlns:a16="http://schemas.microsoft.com/office/drawing/2014/main" val="2736535193"/>
                    </a:ext>
                  </a:extLst>
                </a:gridCol>
                <a:gridCol w="740023">
                  <a:extLst>
                    <a:ext uri="{9D8B030D-6E8A-4147-A177-3AD203B41FA5}">
                      <a16:colId xmlns:a16="http://schemas.microsoft.com/office/drawing/2014/main" val="2506293447"/>
                    </a:ext>
                  </a:extLst>
                </a:gridCol>
                <a:gridCol w="607198">
                  <a:extLst>
                    <a:ext uri="{9D8B030D-6E8A-4147-A177-3AD203B41FA5}">
                      <a16:colId xmlns:a16="http://schemas.microsoft.com/office/drawing/2014/main" val="406036516"/>
                    </a:ext>
                  </a:extLst>
                </a:gridCol>
              </a:tblGrid>
              <a:tr h="19812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l-P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 per capita (current US$)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720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CountryName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1995r.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2012r.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781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14 446,61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3 044,38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17 490,99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0297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12 173,73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2 168,80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14 342,52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67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 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11 447,33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2 327,93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13 775,26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35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10 832,07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1 288,24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12 120,31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108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 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9 529,89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3 612,16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13 142,05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4778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6 996,57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397,20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7 393,77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223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6 205,02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592,70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6 797,72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4203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5 351,16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1 370,67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6 721,83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937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3 109,97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455,55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3 565,52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006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2 959,71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569,02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3 528,73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61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2 919,44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935,99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3 855,42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726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1 569,55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476,99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2 046,54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844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1 133,10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585,93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1 719,04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963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813,75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364,23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1 177,97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359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749,53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212,91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962,44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488758"/>
                  </a:ext>
                </a:extLst>
              </a:tr>
            </a:tbl>
          </a:graphicData>
        </a:graphic>
      </p:graphicFrame>
      <p:sp>
        <p:nvSpPr>
          <p:cNvPr id="6" name="Tytuł 1">
            <a:extLst>
              <a:ext uri="{FF2B5EF4-FFF2-40B4-BE49-F238E27FC236}">
                <a16:creationId xmlns:a16="http://schemas.microsoft.com/office/drawing/2014/main" id="{AAAD2427-D1D1-4040-9D5C-87BA6E7EAFE6}"/>
              </a:ext>
            </a:extLst>
          </p:cNvPr>
          <p:cNvSpPr txBox="1">
            <a:spLocks/>
          </p:cNvSpPr>
          <p:nvPr/>
        </p:nvSpPr>
        <p:spPr>
          <a:xfrm>
            <a:off x="7954391" y="5374585"/>
            <a:ext cx="3664693" cy="801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</a:rPr>
              <a:t>PKB per capita </a:t>
            </a:r>
          </a:p>
          <a:p>
            <a:pPr algn="r"/>
            <a:r>
              <a:rPr lang="pl-PL" sz="1400" dirty="0">
                <a:solidFill>
                  <a:schemeClr val="bg1"/>
                </a:solidFill>
              </a:rPr>
              <a:t>(bieżące dolary amerykańskie)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ACDC564-32ED-4AE0-B906-C906C3B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07" y="487098"/>
            <a:ext cx="7525767" cy="433886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8BBC93C-D604-4405-AA69-2A2BC76BE1ED}"/>
              </a:ext>
            </a:extLst>
          </p:cNvPr>
          <p:cNvSpPr txBox="1"/>
          <p:nvPr/>
        </p:nvSpPr>
        <p:spPr>
          <a:xfrm>
            <a:off x="921410" y="5821850"/>
            <a:ext cx="708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19 sierpnia 1991 roku to właśnie sceny z baletu Czajkowskiego zobaczyło w swoich telewizorach wielu Rosjan . W radiu było słychać muzykę z tego baletu. Wcześniej, o 6 rano, telewizja i radio podały informacje o utworzeniu Komitetu Stanu Nadzwyczajnego.</a:t>
            </a:r>
            <a:endParaRPr lang="pl-PL" sz="900" dirty="0"/>
          </a:p>
        </p:txBody>
      </p:sp>
      <p:pic>
        <p:nvPicPr>
          <p:cNvPr id="9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C6076C0-D1E3-4F4B-8A0C-2C1EE5E4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4" y="3124200"/>
            <a:ext cx="4013200" cy="24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Symbol zastępczy zawartości 12">
            <a:extLst>
              <a:ext uri="{FF2B5EF4-FFF2-40B4-BE49-F238E27FC236}">
                <a16:creationId xmlns:a16="http://schemas.microsoft.com/office/drawing/2014/main" id="{32088620-94D0-473B-8390-F0900B60353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8950473"/>
              </p:ext>
            </p:extLst>
          </p:nvPr>
        </p:nvGraphicFramePr>
        <p:xfrm>
          <a:off x="83377" y="123734"/>
          <a:ext cx="4296917" cy="3305266"/>
        </p:xfrm>
        <a:graphic>
          <a:graphicData uri="http://schemas.openxmlformats.org/drawingml/2006/table">
            <a:tbl>
              <a:tblPr/>
              <a:tblGrid>
                <a:gridCol w="1128851">
                  <a:extLst>
                    <a:ext uri="{9D8B030D-6E8A-4147-A177-3AD203B41FA5}">
                      <a16:colId xmlns:a16="http://schemas.microsoft.com/office/drawing/2014/main" val="2718060487"/>
                    </a:ext>
                  </a:extLst>
                </a:gridCol>
                <a:gridCol w="728291">
                  <a:extLst>
                    <a:ext uri="{9D8B030D-6E8A-4147-A177-3AD203B41FA5}">
                      <a16:colId xmlns:a16="http://schemas.microsoft.com/office/drawing/2014/main" val="678125756"/>
                    </a:ext>
                  </a:extLst>
                </a:gridCol>
                <a:gridCol w="582633">
                  <a:extLst>
                    <a:ext uri="{9D8B030D-6E8A-4147-A177-3AD203B41FA5}">
                      <a16:colId xmlns:a16="http://schemas.microsoft.com/office/drawing/2014/main" val="135538584"/>
                    </a:ext>
                  </a:extLst>
                </a:gridCol>
                <a:gridCol w="619047">
                  <a:extLst>
                    <a:ext uri="{9D8B030D-6E8A-4147-A177-3AD203B41FA5}">
                      <a16:colId xmlns:a16="http://schemas.microsoft.com/office/drawing/2014/main" val="491344765"/>
                    </a:ext>
                  </a:extLst>
                </a:gridCol>
                <a:gridCol w="600840">
                  <a:extLst>
                    <a:ext uri="{9D8B030D-6E8A-4147-A177-3AD203B41FA5}">
                      <a16:colId xmlns:a16="http://schemas.microsoft.com/office/drawing/2014/main" val="2350096922"/>
                    </a:ext>
                  </a:extLst>
                </a:gridCol>
                <a:gridCol w="637255">
                  <a:extLst>
                    <a:ext uri="{9D8B030D-6E8A-4147-A177-3AD203B41FA5}">
                      <a16:colId xmlns:a16="http://schemas.microsoft.com/office/drawing/2014/main" val="2302846569"/>
                    </a:ext>
                  </a:extLst>
                </a:gridCol>
              </a:tblGrid>
              <a:tr h="10316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Mortality rate, infant (per 1,000 live births)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90109"/>
                  </a:ext>
                </a:extLst>
              </a:tr>
              <a:tr h="40827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CountryName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 % do 1992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1992r.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2012r.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2906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-80,9%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-12,3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15,20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2,90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623234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-72,0%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-11,6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16,10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4,50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879535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-70,6%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-9,6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13,60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4,00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07558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-68,0%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-27,2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40,00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12,80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141780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 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-67,8%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-9,7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14,30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970442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-64,2%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-28,7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44,70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16,00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68108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-62,4%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-24,2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38,80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14,60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892254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 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-60,2%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-11,5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19,10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7,60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50656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-58,9%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-44,8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76,00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31,20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885400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-57,3%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-30,7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53,60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22,90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610571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-53,3%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90,10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42,10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17069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-49,3%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-13,9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28,20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14,30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092832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   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-45,8%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-7,7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16,80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9,10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865933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  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-36,3%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-21,2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58,40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37,20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676819"/>
                  </a:ext>
                </a:extLst>
              </a:tr>
              <a:tr h="18145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  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-33,8%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-24,3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71,90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47,60 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1" marR="7561" marT="75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824077"/>
                  </a:ext>
                </a:extLst>
              </a:tr>
            </a:tbl>
          </a:graphicData>
        </a:graphic>
      </p:graphicFrame>
      <p:pic>
        <p:nvPicPr>
          <p:cNvPr id="9" name="Obraz 8">
            <a:extLst>
              <a:ext uri="{FF2B5EF4-FFF2-40B4-BE49-F238E27FC236}">
                <a16:creationId xmlns:a16="http://schemas.microsoft.com/office/drawing/2014/main" id="{A9602933-2C15-4DF8-86A6-A795AA9D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57" y="583034"/>
            <a:ext cx="7241540" cy="4244545"/>
          </a:xfrm>
          <a:prstGeom prst="rect">
            <a:avLst/>
          </a:prstGeom>
        </p:spPr>
      </p:pic>
      <p:sp>
        <p:nvSpPr>
          <p:cNvPr id="12" name="Tytuł 1">
            <a:extLst>
              <a:ext uri="{FF2B5EF4-FFF2-40B4-BE49-F238E27FC236}">
                <a16:creationId xmlns:a16="http://schemas.microsoft.com/office/drawing/2014/main" id="{5E31EE81-C417-4A4F-BDDD-0D0A35057FB7}"/>
              </a:ext>
            </a:extLst>
          </p:cNvPr>
          <p:cNvSpPr txBox="1">
            <a:spLocks/>
          </p:cNvSpPr>
          <p:nvPr/>
        </p:nvSpPr>
        <p:spPr>
          <a:xfrm>
            <a:off x="7482980" y="5738069"/>
            <a:ext cx="4177717" cy="53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2800" dirty="0">
                <a:solidFill>
                  <a:schemeClr val="bg1"/>
                </a:solidFill>
              </a:rPr>
              <a:t>Śmiertelność niemowląt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1400" dirty="0">
                <a:solidFill>
                  <a:schemeClr val="bg1"/>
                </a:solidFill>
              </a:rPr>
              <a:t>(na 1000 urodzeń)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6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DD4A188-08B9-4234-A374-58FD7A0D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25266879-516C-4B93-9D04-2337332206D8}"/>
              </a:ext>
            </a:extLst>
          </p:cNvPr>
          <p:cNvSpPr txBox="1"/>
          <p:nvPr/>
        </p:nvSpPr>
        <p:spPr>
          <a:xfrm>
            <a:off x="1003780" y="5767134"/>
            <a:ext cx="675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 skład Komitetu weszło osiem osób: wiceprezydent ZSRR Giennadij </a:t>
            </a:r>
            <a:r>
              <a:rPr lang="pl-PL" sz="900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Janajew</a:t>
            </a:r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premier ZSRR Walentin Pawłow, uważany za głównego inicjatora przedsięwzięcia szef KGB Władimir </a:t>
            </a:r>
            <a:r>
              <a:rPr lang="pl-PL" sz="900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Kriuczkow</a:t>
            </a:r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a także szefowie resortów siłowych: obrony i spraw wewnętrznych.</a:t>
            </a:r>
            <a:endParaRPr lang="pl-PL" sz="9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" y="3429000"/>
            <a:ext cx="3586923" cy="21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0BB41AEC-23AD-451E-8577-C8C62EA0AD6F}"/>
              </a:ext>
            </a:extLst>
          </p:cNvPr>
          <p:cNvSpPr txBox="1">
            <a:spLocks/>
          </p:cNvSpPr>
          <p:nvPr/>
        </p:nvSpPr>
        <p:spPr>
          <a:xfrm>
            <a:off x="7279690" y="5738069"/>
            <a:ext cx="4381008" cy="53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2800" dirty="0">
                <a:solidFill>
                  <a:schemeClr val="bg1"/>
                </a:solidFill>
              </a:rPr>
              <a:t>Oczekiwana długość życia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55DB58E-3BA8-4A9E-B0E4-08917CBBD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94932"/>
              </p:ext>
            </p:extLst>
          </p:nvPr>
        </p:nvGraphicFramePr>
        <p:xfrm>
          <a:off x="0" y="0"/>
          <a:ext cx="4330699" cy="3291840"/>
        </p:xfrm>
        <a:graphic>
          <a:graphicData uri="http://schemas.openxmlformats.org/drawingml/2006/table">
            <a:tbl>
              <a:tblPr/>
              <a:tblGrid>
                <a:gridCol w="986048">
                  <a:extLst>
                    <a:ext uri="{9D8B030D-6E8A-4147-A177-3AD203B41FA5}">
                      <a16:colId xmlns:a16="http://schemas.microsoft.com/office/drawing/2014/main" val="4195306095"/>
                    </a:ext>
                  </a:extLst>
                </a:gridCol>
                <a:gridCol w="943441">
                  <a:extLst>
                    <a:ext uri="{9D8B030D-6E8A-4147-A177-3AD203B41FA5}">
                      <a16:colId xmlns:a16="http://schemas.microsoft.com/office/drawing/2014/main" val="1623739674"/>
                    </a:ext>
                  </a:extLst>
                </a:gridCol>
                <a:gridCol w="620845">
                  <a:extLst>
                    <a:ext uri="{9D8B030D-6E8A-4147-A177-3AD203B41FA5}">
                      <a16:colId xmlns:a16="http://schemas.microsoft.com/office/drawing/2014/main" val="3811507627"/>
                    </a:ext>
                  </a:extLst>
                </a:gridCol>
                <a:gridCol w="566065">
                  <a:extLst>
                    <a:ext uri="{9D8B030D-6E8A-4147-A177-3AD203B41FA5}">
                      <a16:colId xmlns:a16="http://schemas.microsoft.com/office/drawing/2014/main" val="3529404499"/>
                    </a:ext>
                  </a:extLst>
                </a:gridCol>
                <a:gridCol w="629975">
                  <a:extLst>
                    <a:ext uri="{9D8B030D-6E8A-4147-A177-3AD203B41FA5}">
                      <a16:colId xmlns:a16="http://schemas.microsoft.com/office/drawing/2014/main" val="2147017037"/>
                    </a:ext>
                  </a:extLst>
                </a:gridCol>
                <a:gridCol w="584325">
                  <a:extLst>
                    <a:ext uri="{9D8B030D-6E8A-4147-A177-3AD203B41FA5}">
                      <a16:colId xmlns:a16="http://schemas.microsoft.com/office/drawing/2014/main" val="2947853461"/>
                    </a:ext>
                  </a:extLst>
                </a:gridCol>
              </a:tblGrid>
              <a:tr h="18288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 expectancy at birth, total (years)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2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CountryName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 % do 1992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1992r.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2012r.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919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7,46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68,86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76,33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903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6,73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62,43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69,17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2591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6,60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67,85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74,45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974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6,42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64,21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70,62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8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 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5,71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71,09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76,80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6591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 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5,38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68,40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73,78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1375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4,00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69,95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73,94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7327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3,63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70,23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73,86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536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2,61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62,71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65,31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537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1,94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70,02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71,97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1268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1,90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68,10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70,00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428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1,88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67,73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69,61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039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1,88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69,07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70,94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3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251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1,74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66,36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68,10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43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       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1,45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67,25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68,69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984469"/>
                  </a:ext>
                </a:extLst>
              </a:tr>
            </a:tbl>
          </a:graphicData>
        </a:graphic>
      </p:graphicFrame>
      <p:pic>
        <p:nvPicPr>
          <p:cNvPr id="18" name="Obraz 17">
            <a:extLst>
              <a:ext uri="{FF2B5EF4-FFF2-40B4-BE49-F238E27FC236}">
                <a16:creationId xmlns:a16="http://schemas.microsoft.com/office/drawing/2014/main" id="{ECA67E09-B534-4662-BA4E-899A0F4C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124" y="439388"/>
            <a:ext cx="7301196" cy="4256682"/>
          </a:xfrm>
          <a:prstGeom prst="rect">
            <a:avLst/>
          </a:prstGeom>
        </p:spPr>
      </p:pic>
      <p:pic>
        <p:nvPicPr>
          <p:cNvPr id="6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2F17D54E-0FA6-4314-B4E7-53BC2CFB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3E524B4-3856-494F-8108-AFA59C9DB8C2}"/>
              </a:ext>
            </a:extLst>
          </p:cNvPr>
          <p:cNvSpPr txBox="1"/>
          <p:nvPr/>
        </p:nvSpPr>
        <p:spPr>
          <a:xfrm>
            <a:off x="968726" y="5817582"/>
            <a:ext cx="61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 wydanym komunikacie ogłoszono wprowadzenie stanu nadzwyczajnego oraz poinformowano o rzekomej chorobie Gorbaczowa, przez którą jego obowiązki przejął </a:t>
            </a:r>
            <a:r>
              <a:rPr lang="pl-PL" sz="900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Janajew</a:t>
            </a:r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.</a:t>
            </a:r>
            <a:endParaRPr lang="pl-PL" sz="9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" y="3291841"/>
            <a:ext cx="3507575" cy="22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D4654751-9943-49C3-9794-8BBF77BF6D7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1004262"/>
              </p:ext>
            </p:extLst>
          </p:nvPr>
        </p:nvGraphicFramePr>
        <p:xfrm>
          <a:off x="275208" y="0"/>
          <a:ext cx="4191000" cy="3108960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78223106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293077953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143410311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35336185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28274794"/>
                    </a:ext>
                  </a:extLst>
                </a:gridCol>
              </a:tblGrid>
              <a:tr h="18288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expenditure per capita (current US$)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19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CountryName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1995r.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2012r.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4468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839,71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99,33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939,04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007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829,41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164,80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994,20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60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 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704,89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114,65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819,54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49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 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661,60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197,38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858,98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409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489,87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49,42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539,28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087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383,73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18,02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401,75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976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303,32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29,58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332,90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758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269,33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69,71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339,03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8627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233,92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55,84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289,76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828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210,77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30,03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240,80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40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   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124,77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25,62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150,40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113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85,24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43,02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128,26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524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79,36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30,34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109,69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09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64,86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19,40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84,26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014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  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57,58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3,01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60,59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64637"/>
                  </a:ext>
                </a:extLst>
              </a:tr>
            </a:tbl>
          </a:graphicData>
        </a:graphic>
      </p:graphicFrame>
      <p:sp>
        <p:nvSpPr>
          <p:cNvPr id="4" name="Tytuł 1">
            <a:extLst>
              <a:ext uri="{FF2B5EF4-FFF2-40B4-BE49-F238E27FC236}">
                <a16:creationId xmlns:a16="http://schemas.microsoft.com/office/drawing/2014/main" id="{13891C44-58E3-4671-A75A-EED7EBCC404D}"/>
              </a:ext>
            </a:extLst>
          </p:cNvPr>
          <p:cNvSpPr txBox="1">
            <a:spLocks/>
          </p:cNvSpPr>
          <p:nvPr/>
        </p:nvSpPr>
        <p:spPr>
          <a:xfrm>
            <a:off x="6096000" y="5759591"/>
            <a:ext cx="5372165" cy="536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2800" dirty="0">
                <a:solidFill>
                  <a:schemeClr val="bg1"/>
                </a:solidFill>
              </a:rPr>
              <a:t>Wydatki na zdrowie per capita </a:t>
            </a:r>
            <a:r>
              <a:rPr lang="pl-PL" sz="1400" dirty="0">
                <a:solidFill>
                  <a:schemeClr val="bg1"/>
                </a:solidFill>
              </a:rPr>
              <a:t>(bieżące dolary amerykańskie)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A043564-894E-4E90-A4B4-C3D63F37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207" y="561512"/>
            <a:ext cx="7167170" cy="4621302"/>
          </a:xfrm>
          <a:prstGeom prst="rect">
            <a:avLst/>
          </a:prstGeom>
        </p:spPr>
      </p:pic>
      <p:pic>
        <p:nvPicPr>
          <p:cNvPr id="7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6CED2DC-20CD-4A06-AEF7-6B11595E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3D7F2587-4A6F-478E-8A4E-F28BAA0F5609}"/>
              </a:ext>
            </a:extLst>
          </p:cNvPr>
          <p:cNvSpPr txBox="1"/>
          <p:nvPr/>
        </p:nvSpPr>
        <p:spPr>
          <a:xfrm>
            <a:off x="967121" y="5891100"/>
            <a:ext cx="61913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Sierpniowy pucz w Moskwie doprowadza do ogłaszania niepodległości przez poszczególne republiki. </a:t>
            </a:r>
            <a:endParaRPr lang="pl-PL" sz="900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8" y="3178806"/>
            <a:ext cx="3585592" cy="23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3A0664-FBF1-4924-8362-DBA35D0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082" y="2853018"/>
            <a:ext cx="3377836" cy="1151965"/>
          </a:xfrm>
        </p:spPr>
        <p:txBody>
          <a:bodyPr>
            <a:normAutofit fontScale="90000"/>
          </a:bodyPr>
          <a:lstStyle/>
          <a:p>
            <a:r>
              <a:rPr lang="pl-PL" dirty="0"/>
              <a:t>BEZROBOCIE</a:t>
            </a:r>
          </a:p>
        </p:txBody>
      </p:sp>
    </p:spTree>
    <p:extLst>
      <p:ext uri="{BB962C8B-B14F-4D97-AF65-F5344CB8AC3E}">
        <p14:creationId xmlns:p14="http://schemas.microsoft.com/office/powerpoint/2010/main" val="1273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CA25FC-BED2-4C07-B908-866728F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355" y="5682343"/>
            <a:ext cx="4202588" cy="708760"/>
          </a:xfrm>
        </p:spPr>
        <p:txBody>
          <a:bodyPr>
            <a:no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</a:rPr>
              <a:t>Stopa bezrobocia</a:t>
            </a:r>
          </a:p>
        </p:txBody>
      </p:sp>
      <p:pic>
        <p:nvPicPr>
          <p:cNvPr id="8" name="Obraz 7" descr="Obraz zawierający jasne&#10;&#10;Opis wygenerowany automatycznie">
            <a:extLst>
              <a:ext uri="{FF2B5EF4-FFF2-40B4-BE49-F238E27FC236}">
                <a16:creationId xmlns:a16="http://schemas.microsoft.com/office/drawing/2014/main" id="{547EB8DB-BBA8-45DF-9F4E-6ED11464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6" y="5746459"/>
            <a:ext cx="360461" cy="503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8E556-B1B4-4346-AC54-F7069732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7" y="529326"/>
            <a:ext cx="3555296" cy="189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20062-0000-41BF-9127-5517E0B09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17" y="529327"/>
            <a:ext cx="6954266" cy="440116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B83521A-C18E-40A7-AFBB-73941860BCB6}"/>
              </a:ext>
            </a:extLst>
          </p:cNvPr>
          <p:cNvSpPr txBox="1"/>
          <p:nvPr/>
        </p:nvSpPr>
        <p:spPr>
          <a:xfrm>
            <a:off x="1131092" y="5852057"/>
            <a:ext cx="63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Pierwszymi republikami Związku Radzieckiego, które ogłosiły swoją niepodległość były Litwa (11 marca 1990 r.) oraz Gruzja (9 kwietnia 1991 r.).</a:t>
            </a:r>
            <a:endParaRPr lang="pl-PL" sz="9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6" y="2537791"/>
            <a:ext cx="3555297" cy="23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CA25FC-BED2-4C07-B908-866728F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152" y="5682343"/>
            <a:ext cx="3664792" cy="708760"/>
          </a:xfrm>
        </p:spPr>
        <p:txBody>
          <a:bodyPr>
            <a:no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</a:rPr>
              <a:t>Stopa bezrobocia wśród kobiet</a:t>
            </a:r>
          </a:p>
        </p:txBody>
      </p:sp>
      <p:pic>
        <p:nvPicPr>
          <p:cNvPr id="8" name="Obraz 7" descr="Obraz zawierający jasne&#10;&#10;Opis wygenerowany automatycznie">
            <a:extLst>
              <a:ext uri="{FF2B5EF4-FFF2-40B4-BE49-F238E27FC236}">
                <a16:creationId xmlns:a16="http://schemas.microsoft.com/office/drawing/2014/main" id="{547EB8DB-BBA8-45DF-9F4E-6ED11464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6" y="5746459"/>
            <a:ext cx="360461" cy="503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4E7C0-6912-43C7-B959-64E5CD09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82" y="529327"/>
            <a:ext cx="3561077" cy="1935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ACEF7-6BFE-422D-B9A8-FE4B3CAF1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980" y="529327"/>
            <a:ext cx="6838881" cy="4399206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76B1D8F-E130-46A2-A16B-B2CC19AC2F61}"/>
              </a:ext>
            </a:extLst>
          </p:cNvPr>
          <p:cNvSpPr txBox="1"/>
          <p:nvPr/>
        </p:nvSpPr>
        <p:spPr>
          <a:xfrm>
            <a:off x="1030943" y="5852057"/>
            <a:ext cx="63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20 sierpnia 1991 r. niepodległość proklamuje Estonia, 21 sierpnia – Łotwa, 24 sierpnia – Ukraina, 25 sierpnia – Białoruś, 27 sierpnia – Mołdawia. Kolejne republiki będą ogłaszały niepodległość do grudnia 1991 r. </a:t>
            </a:r>
            <a:endParaRPr lang="pl-PL" sz="9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2" y="3009899"/>
            <a:ext cx="3556323" cy="19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CA25FC-BED2-4C07-B908-866728F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2" y="5682343"/>
            <a:ext cx="3908071" cy="708760"/>
          </a:xfrm>
        </p:spPr>
        <p:txBody>
          <a:bodyPr>
            <a:no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</a:rPr>
              <a:t>Stopa bezrobocia wśród mężczyzn</a:t>
            </a:r>
          </a:p>
        </p:txBody>
      </p:sp>
      <p:pic>
        <p:nvPicPr>
          <p:cNvPr id="8" name="Obraz 7" descr="Obraz zawierający jasne&#10;&#10;Opis wygenerowany automatycznie">
            <a:extLst>
              <a:ext uri="{FF2B5EF4-FFF2-40B4-BE49-F238E27FC236}">
                <a16:creationId xmlns:a16="http://schemas.microsoft.com/office/drawing/2014/main" id="{547EB8DB-BBA8-45DF-9F4E-6ED11464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6" y="5746459"/>
            <a:ext cx="360461" cy="503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41313-25A2-4DFF-86F9-4756A9D8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529327"/>
            <a:ext cx="3553107" cy="1916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DBCCF2-83D6-47C1-B490-1C5DD97E0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976" y="529328"/>
            <a:ext cx="6888329" cy="439920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C74794F-A17F-4BF8-A96C-6754B42E9C3C}"/>
              </a:ext>
            </a:extLst>
          </p:cNvPr>
          <p:cNvSpPr txBox="1"/>
          <p:nvPr/>
        </p:nvSpPr>
        <p:spPr>
          <a:xfrm>
            <a:off x="1030943" y="5852057"/>
            <a:ext cx="63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1 grudnia 1991 r. 90,32 proc. mieszkańców Ukrainy odpowiedziało „tak” na pytanie: „Czy zgadza się Pan/Pani z Aktem ogłoszenia niepodległości Ukrainy?”. Frekwencja w referendum wyniosła 84,18 proc. </a:t>
            </a:r>
            <a:endParaRPr lang="pl-PL" sz="900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6" y="2781300"/>
            <a:ext cx="3555709" cy="21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3A0664-FBF1-4924-8362-DBA35D0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890" y="2853018"/>
            <a:ext cx="2098221" cy="1151965"/>
          </a:xfrm>
        </p:spPr>
        <p:txBody>
          <a:bodyPr>
            <a:normAutofit/>
          </a:bodyPr>
          <a:lstStyle/>
          <a:p>
            <a:r>
              <a:rPr lang="pl-PL" dirty="0"/>
              <a:t>NAUKA</a:t>
            </a:r>
          </a:p>
        </p:txBody>
      </p:sp>
    </p:spTree>
    <p:extLst>
      <p:ext uri="{BB962C8B-B14F-4D97-AF65-F5344CB8AC3E}">
        <p14:creationId xmlns:p14="http://schemas.microsoft.com/office/powerpoint/2010/main" val="33281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B4F6F8-48AD-4286-9481-BD813321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893" y="5654180"/>
            <a:ext cx="3449971" cy="687897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chemeClr val="bg1"/>
                </a:solidFill>
              </a:rPr>
              <a:t>Populacja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598387B-FB22-4F1C-A27A-41053374A80D}"/>
              </a:ext>
            </a:extLst>
          </p:cNvPr>
          <p:cNvSpPr txBox="1"/>
          <p:nvPr/>
        </p:nvSpPr>
        <p:spPr>
          <a:xfrm>
            <a:off x="1078063" y="5813461"/>
            <a:ext cx="730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chemeClr val="bg1"/>
                </a:solidFill>
                <a:effectLst/>
                <a:latin typeface="Lato" panose="020B0604020202020204" pitchFamily="34" charset="0"/>
              </a:rPr>
              <a:t>ZSRR powstał 22 grudnia 1922 r. w wyniku bolszewickiej rewolucji październikowej w 1917 r., wojny domowej w Rosji, podboju innych narodów i przegranej wojny z Polską. </a:t>
            </a:r>
            <a:endParaRPr lang="pl-PL" sz="900" dirty="0">
              <a:solidFill>
                <a:schemeClr val="bg1"/>
              </a:solidFill>
            </a:endParaRPr>
          </a:p>
        </p:txBody>
      </p:sp>
      <p:pic>
        <p:nvPicPr>
          <p:cNvPr id="11" name="Obraz 10" descr="Obraz zawierający jasne&#10;&#10;Opis wygenerowany automatycznie">
            <a:extLst>
              <a:ext uri="{FF2B5EF4-FFF2-40B4-BE49-F238E27FC236}">
                <a16:creationId xmlns:a16="http://schemas.microsoft.com/office/drawing/2014/main" id="{4A49ECA2-DEE3-42CC-853C-60DFA6DE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3" y="5730503"/>
            <a:ext cx="387250" cy="535249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5BFBED-D790-4BC4-A28D-12997FC78A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Symbol zastępczy zawartości 5">
            <a:extLst>
              <a:ext uri="{FF2B5EF4-FFF2-40B4-BE49-F238E27FC236}">
                <a16:creationId xmlns:a16="http://schemas.microsoft.com/office/drawing/2014/main" id="{A9DABC3D-8EC0-41B1-9053-8E445F33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2" y="0"/>
            <a:ext cx="10764042" cy="5606096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6707C004-2859-4B25-81F5-9C619F76CCBC}"/>
              </a:ext>
            </a:extLst>
          </p:cNvPr>
          <p:cNvSpPr txBox="1">
            <a:spLocks/>
          </p:cNvSpPr>
          <p:nvPr/>
        </p:nvSpPr>
        <p:spPr>
          <a:xfrm>
            <a:off x="4163626" y="186833"/>
            <a:ext cx="6677489" cy="92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Kraje powstałe po rozpadzie ZSRR</a:t>
            </a:r>
          </a:p>
        </p:txBody>
      </p:sp>
    </p:spTree>
    <p:extLst>
      <p:ext uri="{BB962C8B-B14F-4D97-AF65-F5344CB8AC3E}">
        <p14:creationId xmlns:p14="http://schemas.microsoft.com/office/powerpoint/2010/main" val="5382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4" y="5738069"/>
            <a:ext cx="4911554" cy="536897"/>
          </a:xfrm>
        </p:spPr>
        <p:txBody>
          <a:bodyPr>
            <a:no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ILOŚĆ WNIOSKÓW PATENTOWYCH</a:t>
            </a:r>
            <a:r>
              <a:rPr lang="pl-PL" sz="2800" dirty="0">
                <a:solidFill>
                  <a:schemeClr val="bg1"/>
                </a:solidFill>
              </a:rPr>
              <a:t/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rezydenci</a:t>
            </a:r>
            <a:r>
              <a:rPr lang="pl-PL" sz="1400" dirty="0">
                <a:solidFill>
                  <a:schemeClr val="bg1"/>
                </a:solidFill>
              </a:rPr>
              <a:t>)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4B0886-649C-4599-8A34-AA3F0382BAB0}"/>
              </a:ext>
            </a:extLst>
          </p:cNvPr>
          <p:cNvSpPr txBox="1"/>
          <p:nvPr/>
        </p:nvSpPr>
        <p:spPr>
          <a:xfrm>
            <a:off x="1090568" y="5614101"/>
            <a:ext cx="6392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53607"/>
              </p:ext>
            </p:extLst>
          </p:nvPr>
        </p:nvGraphicFramePr>
        <p:xfrm>
          <a:off x="224443" y="157934"/>
          <a:ext cx="4148055" cy="25187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9611">
                  <a:extLst>
                    <a:ext uri="{9D8B030D-6E8A-4147-A177-3AD203B41FA5}">
                      <a16:colId xmlns:a16="http://schemas.microsoft.com/office/drawing/2014/main" val="2283550823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3649970115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612213116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1535544492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3685668698"/>
                    </a:ext>
                  </a:extLst>
                </a:gridCol>
              </a:tblGrid>
              <a:tr h="157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 1994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 2013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 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443730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5769173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180010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712502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9230377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7252016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7511045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-15,91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129567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-18,83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337688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-29,41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9872669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-33,33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286396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-46,67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19265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-70,47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49712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-71,73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5988043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-71,82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6824896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-91,67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0776637"/>
                  </a:ext>
                </a:extLst>
              </a:tr>
            </a:tbl>
          </a:graphicData>
        </a:graphic>
      </p:graphicFrame>
      <p:pic>
        <p:nvPicPr>
          <p:cNvPr id="13" name="Obraz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032842"/>
            <a:ext cx="7126798" cy="3903065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3" y="2788698"/>
            <a:ext cx="4148055" cy="271896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F5ABA51-29FC-49A5-84FB-70A72339D8AE}"/>
              </a:ext>
            </a:extLst>
          </p:cNvPr>
          <p:cNvSpPr txBox="1"/>
          <p:nvPr/>
        </p:nvSpPr>
        <p:spPr>
          <a:xfrm>
            <a:off x="1030943" y="5806034"/>
            <a:ext cx="57182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„Związek Socjalistycznych Republik Radzieckich jako podmiot prawa międzynarodowego i rzeczywistości geopolitycznej przestaje istnieć” – ogłosili 8 grudnia 1991 r. liderzy Białorusi, Rosji i Ukrainy. Jednocześnie podpisali umowę o utworzeniu Wspólnoty Niepodległych Państw.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0209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275" y="5738069"/>
            <a:ext cx="6412423" cy="536897"/>
          </a:xfrm>
        </p:spPr>
        <p:txBody>
          <a:bodyPr>
            <a:noAutofit/>
          </a:bodyPr>
          <a:lstStyle/>
          <a:p>
            <a:pPr algn="r"/>
            <a:r>
              <a:rPr lang="en-US" sz="2800" dirty="0" err="1">
                <a:solidFill>
                  <a:schemeClr val="bg1"/>
                </a:solidFill>
              </a:rPr>
              <a:t>Publikacje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artykułów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naukowych</a:t>
            </a:r>
            <a:r>
              <a:rPr lang="pl-PL" sz="2800" dirty="0">
                <a:solidFill>
                  <a:schemeClr val="bg1"/>
                </a:solidFill>
              </a:rPr>
              <a:t/>
            </a:r>
            <a:br>
              <a:rPr lang="pl-PL" sz="2800" dirty="0">
                <a:solidFill>
                  <a:schemeClr val="bg1"/>
                </a:solidFill>
              </a:rPr>
            </a:br>
            <a:endParaRPr lang="pl-PL" sz="16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4B0886-649C-4599-8A34-AA3F0382BAB0}"/>
              </a:ext>
            </a:extLst>
          </p:cNvPr>
          <p:cNvSpPr txBox="1"/>
          <p:nvPr/>
        </p:nvSpPr>
        <p:spPr>
          <a:xfrm>
            <a:off x="1090568" y="5614101"/>
            <a:ext cx="6392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88802"/>
              </p:ext>
            </p:extLst>
          </p:nvPr>
        </p:nvGraphicFramePr>
        <p:xfrm>
          <a:off x="224443" y="157934"/>
          <a:ext cx="4148055" cy="25187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9611">
                  <a:extLst>
                    <a:ext uri="{9D8B030D-6E8A-4147-A177-3AD203B41FA5}">
                      <a16:colId xmlns:a16="http://schemas.microsoft.com/office/drawing/2014/main" val="2283550823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3649970115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612213116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1535544492"/>
                    </a:ext>
                  </a:extLst>
                </a:gridCol>
                <a:gridCol w="829611">
                  <a:extLst>
                    <a:ext uri="{9D8B030D-6E8A-4147-A177-3AD203B41FA5}">
                      <a16:colId xmlns:a16="http://schemas.microsoft.com/office/drawing/2014/main" val="3685668698"/>
                    </a:ext>
                  </a:extLst>
                </a:gridCol>
              </a:tblGrid>
              <a:tr h="157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zmiana 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443730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Lithuania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5769173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180010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712502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9230377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Armenia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7252016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Azerbaijan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-24,37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7511045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Georgia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129567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Kyrgyz Republic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-34,62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1337688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-40,32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9872669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Uzbekistan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-48,73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286396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Moldova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-51,28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19265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Belarus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-51,69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497124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Kazakhstan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-65,20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5988043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Tajikistan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-70,49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6824896"/>
                  </a:ext>
                </a:extLst>
              </a:tr>
              <a:tr h="157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Turkmenistan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0776637"/>
                  </a:ext>
                </a:extLst>
              </a:tr>
            </a:tbl>
          </a:graphicData>
        </a:graphic>
      </p:graphicFrame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920244"/>
            <a:ext cx="7193473" cy="3951636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3" y="2762250"/>
            <a:ext cx="4148055" cy="278986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146A084-9A08-4B96-BD99-050CDFCC5E94}"/>
              </a:ext>
            </a:extLst>
          </p:cNvPr>
          <p:cNvSpPr txBox="1"/>
          <p:nvPr/>
        </p:nvSpPr>
        <p:spPr>
          <a:xfrm>
            <a:off x="1030943" y="5736784"/>
            <a:ext cx="521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25 grudnia 1991 r. o godz. 19 ostatni przywódca ZSRR Michaił Gorbaczow w telewizyjnym przemówieniu ogłosił swoją dymisję ze stanowiska prezydenta.</a:t>
            </a:r>
          </a:p>
          <a:p>
            <a:r>
              <a:rPr lang="pl-PL" sz="9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 godz. 19.38 z masztu na Kremlu opuszczono flagę państwową ZSRR i wciągnięto flagę państwową Federacji Rosyjskiej.</a:t>
            </a:r>
          </a:p>
        </p:txBody>
      </p:sp>
    </p:spTree>
    <p:extLst>
      <p:ext uri="{BB962C8B-B14F-4D97-AF65-F5344CB8AC3E}">
        <p14:creationId xmlns:p14="http://schemas.microsoft.com/office/powerpoint/2010/main" val="33165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>
            <a:extLst>
              <a:ext uri="{FF2B5EF4-FFF2-40B4-BE49-F238E27FC236}">
                <a16:creationId xmlns:a16="http://schemas.microsoft.com/office/drawing/2014/main" id="{62D60608-1E40-4C77-A11D-3FB76769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39" y="0"/>
            <a:ext cx="10396882" cy="1151965"/>
          </a:xfrm>
        </p:spPr>
        <p:txBody>
          <a:bodyPr/>
          <a:lstStyle/>
          <a:p>
            <a:pPr algn="ctr"/>
            <a:r>
              <a:rPr lang="pl-PL" dirty="0"/>
              <a:t>WNIOSKI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C939FAA-5A84-440F-9DCC-B347EBD4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5" y="856357"/>
            <a:ext cx="3601607" cy="4400351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D4AD9F0-2817-4549-ABF8-4431BF2EC67F}"/>
              </a:ext>
            </a:extLst>
          </p:cNvPr>
          <p:cNvSpPr txBox="1"/>
          <p:nvPr/>
        </p:nvSpPr>
        <p:spPr>
          <a:xfrm>
            <a:off x="3852552" y="842130"/>
            <a:ext cx="77211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700" dirty="0">
                <a:latin typeface="Calibri" panose="020F0502020204030204" pitchFamily="34" charset="0"/>
                <a:cs typeface="Calibri" panose="020F0502020204030204" pitchFamily="34" charset="0"/>
              </a:rPr>
              <a:t>Pierwszą trójkę stanowią kraje nadbałtyckie, które jako jedyne </a:t>
            </a:r>
            <a:r>
              <a:rPr lang="pl-PL" sz="1700" b="1" dirty="0">
                <a:latin typeface="Calibri" panose="020F0502020204030204" pitchFamily="34" charset="0"/>
                <a:cs typeface="Calibri" panose="020F0502020204030204" pitchFamily="34" charset="0"/>
              </a:rPr>
              <a:t>nie przystąpiły do Wspólnoty Niepodległych Państw</a:t>
            </a:r>
            <a:r>
              <a:rPr lang="pl-PL" sz="1700" dirty="0">
                <a:latin typeface="Calibri" panose="020F0502020204030204" pitchFamily="34" charset="0"/>
                <a:cs typeface="Calibri" panose="020F0502020204030204" pitchFamily="34" charset="0"/>
              </a:rPr>
              <a:t> utworzonej na mocy porozumienia białowieskiego z 8 grudnia 1991 roku, natomiast </a:t>
            </a:r>
            <a:br>
              <a:rPr lang="pl-PL" sz="1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700" b="1" dirty="0">
                <a:latin typeface="Calibri" panose="020F0502020204030204" pitchFamily="34" charset="0"/>
                <a:cs typeface="Calibri" panose="020F0502020204030204" pitchFamily="34" charset="0"/>
              </a:rPr>
              <a:t>w 2004 roku wstąpiły do zachodnich organizacji politycznych: NATO i Unii Europejskiej.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Ostatnią pozycję Uzbekistanu można tłumaczyć wielowymiarową kontrolą skorumpowanych władz kraju nad przepływami finansowymi i sektorem prywatnym, nieefektywnością sektora państwowego oraz produkcją bawełny rujnującą system wodny i ekologiczny oraz obciążającą system społeczny. </a:t>
            </a:r>
            <a:endParaRPr lang="en-US" sz="17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Powstanie i prężny rozwój wolnorynkowych gospodarek uwidacznia się we wzroście produktu krajowego brutto oraz zintensyfikowaniu eksportu i importu dóbr i usług.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Wzrost gospodarczy i korzystne trendy demograficzne nie idą generalnie w parze z postępami w dziedzinie nauki (znaczny spadek ilości publikacji i wniosków patentowych) za wyjątkiem Polski i krajów nadbałtyckich.  </a:t>
            </a:r>
            <a:endParaRPr lang="en-US" sz="17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miejsce w rankingu Azerbejdżanu i Armenii nie wpłynęła negatywnie wojna o Górski Karabach w latach 1988-1994 (rozejm systematycznie naruszany do dziś), ponieważ plasują się zaraz za </a:t>
            </a:r>
            <a:r>
              <a:rPr lang="pl-PL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podium</a:t>
            </a: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l-PL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8F3BC1-DB50-403D-B12C-DA1EC5AA9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72544" y="663143"/>
            <a:ext cx="9755187" cy="20535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Dziękujemy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uwagę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err="1" smtClean="0"/>
              <a:t>zapraszamy</a:t>
            </a:r>
            <a:r>
              <a:rPr lang="en-US" sz="3600" dirty="0" smtClean="0"/>
              <a:t> do </a:t>
            </a:r>
            <a:r>
              <a:rPr lang="en-US" sz="3600" dirty="0" err="1" smtClean="0"/>
              <a:t>dyskusji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pl-PL" sz="36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0B5CE66-57C8-4ADC-B6E4-11FDF06D52D4}"/>
              </a:ext>
            </a:extLst>
          </p:cNvPr>
          <p:cNvSpPr txBox="1"/>
          <p:nvPr/>
        </p:nvSpPr>
        <p:spPr>
          <a:xfrm rot="21409394">
            <a:off x="5989488" y="4425980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</a:rPr>
              <a:t>Prezentacje Przygotowali Towarzysze Z Grupy: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91CC8D3-AEE4-471F-83A1-B88789B6643D}"/>
              </a:ext>
            </a:extLst>
          </p:cNvPr>
          <p:cNvSpPr txBox="1"/>
          <p:nvPr/>
        </p:nvSpPr>
        <p:spPr>
          <a:xfrm rot="21404186">
            <a:off x="6842269" y="4946103"/>
            <a:ext cx="441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World Data Analysis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C1A5DB6-D150-4320-B800-2C10E73CA301}"/>
              </a:ext>
            </a:extLst>
          </p:cNvPr>
          <p:cNvSpPr txBox="1"/>
          <p:nvPr/>
        </p:nvSpPr>
        <p:spPr>
          <a:xfrm>
            <a:off x="5900257" y="6407440"/>
            <a:ext cx="62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Przodownicy: Angelika, Błażej, Hubert, Jonasz, Sebastian</a:t>
            </a:r>
          </a:p>
        </p:txBody>
      </p:sp>
      <p:pic>
        <p:nvPicPr>
          <p:cNvPr id="9" name="Obraz 8" descr="Obraz zawierający tekst, znak, stop&#10;&#10;Opis wygenerowany automatycznie">
            <a:extLst>
              <a:ext uri="{FF2B5EF4-FFF2-40B4-BE49-F238E27FC236}">
                <a16:creationId xmlns:a16="http://schemas.microsoft.com/office/drawing/2014/main" id="{DEFFAF70-C78B-4382-BE02-B959BED9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0646">
            <a:off x="514590" y="5083016"/>
            <a:ext cx="1242463" cy="1022971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5B60D18D-B8A8-4F89-A5B5-A0E18AF6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286">
            <a:off x="13614" y="445034"/>
            <a:ext cx="1284457" cy="519675"/>
          </a:xfrm>
          <a:prstGeom prst="rect">
            <a:avLst/>
          </a:prstGeom>
        </p:spPr>
      </p:pic>
      <p:sp>
        <p:nvSpPr>
          <p:cNvPr id="4" name="Podtytuł 3"/>
          <p:cNvSpPr>
            <a:spLocks noGrp="1"/>
          </p:cNvSpPr>
          <p:nvPr>
            <p:ph type="subTitle" idx="1"/>
          </p:nvPr>
        </p:nvSpPr>
        <p:spPr>
          <a:xfrm rot="21420000">
            <a:off x="966905" y="2964407"/>
            <a:ext cx="9755187" cy="1571271"/>
          </a:xfrm>
        </p:spPr>
        <p:txBody>
          <a:bodyPr/>
          <a:lstStyle/>
          <a:p>
            <a:r>
              <a:rPr lang="ru-RU" dirty="0"/>
              <a:t>спасибо за Ваше </a:t>
            </a:r>
            <a:r>
              <a:rPr lang="ru-RU" dirty="0" smtClean="0"/>
              <a:t>внимание</a:t>
            </a:r>
            <a:endParaRPr lang="en-US" dirty="0" smtClean="0"/>
          </a:p>
          <a:p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Prezentacja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 I </a:t>
            </a:r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kod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źródłowy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dostępne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na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GIThub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: </a:t>
            </a:r>
          </a:p>
          <a:p>
            <a:r>
              <a:rPr lang="en-US" sz="1600" dirty="0" err="1" smtClean="0">
                <a:solidFill>
                  <a:srgbClr val="0070C0"/>
                </a:solidFill>
                <a:hlinkClick r:id="rId4"/>
              </a:rPr>
              <a:t>infoshareacademy</a:t>
            </a:r>
            <a:r>
              <a:rPr lang="en-US" sz="1600" dirty="0" smtClean="0">
                <a:solidFill>
                  <a:srgbClr val="0070C0"/>
                </a:solidFill>
                <a:hlinkClick r:id="rId4"/>
              </a:rPr>
              <a:t>/jdszr6-World-data-analysis </a:t>
            </a:r>
            <a:r>
              <a:rPr lang="en-US" sz="1600" dirty="0">
                <a:solidFill>
                  <a:srgbClr val="0070C0"/>
                </a:solidFill>
                <a:hlinkClick r:id="rId4"/>
              </a:rPr>
              <a:t>(github.com)</a:t>
            </a:r>
            <a:endParaRPr lang="en-US" sz="1600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3A0664-FBF1-4924-8362-DBA35D0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082" y="2853018"/>
            <a:ext cx="3377836" cy="1151965"/>
          </a:xfrm>
        </p:spPr>
        <p:txBody>
          <a:bodyPr>
            <a:normAutofit/>
          </a:bodyPr>
          <a:lstStyle/>
          <a:p>
            <a:r>
              <a:rPr lang="pl-PL" sz="7300" dirty="0"/>
              <a:t>ENERGIA</a:t>
            </a:r>
            <a:endParaRPr lang="pl-PL" dirty="0"/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66B4F6F8-48AD-4286-9481-BD813321EF27}"/>
              </a:ext>
            </a:extLst>
          </p:cNvPr>
          <p:cNvSpPr txBox="1">
            <a:spLocks/>
          </p:cNvSpPr>
          <p:nvPr/>
        </p:nvSpPr>
        <p:spPr>
          <a:xfrm>
            <a:off x="8235893" y="5654180"/>
            <a:ext cx="3449971" cy="687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pl-P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436" y="5614101"/>
            <a:ext cx="3484261" cy="784830"/>
          </a:xfrm>
        </p:spPr>
        <p:txBody>
          <a:bodyPr>
            <a:noAutofit/>
          </a:bodyPr>
          <a:lstStyle/>
          <a:p>
            <a:pPr algn="r"/>
            <a:r>
              <a:rPr lang="pl-PL" sz="2400" dirty="0">
                <a:solidFill>
                  <a:schemeClr val="bg1"/>
                </a:solidFill>
              </a:rPr>
              <a:t>ZUŻYCIE ENERGII Z PALIW KOPALNYCH </a:t>
            </a:r>
            <a:r>
              <a:rPr lang="pl-PL" sz="2800" dirty="0">
                <a:solidFill>
                  <a:schemeClr val="bg1"/>
                </a:solidFill>
              </a:rPr>
              <a:t/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1400" dirty="0">
                <a:solidFill>
                  <a:schemeClr val="bg1"/>
                </a:solidFill>
              </a:rPr>
              <a:t>(% zużycia energii końcowej brutto)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4B0886-649C-4599-8A34-AA3F0382BAB0}"/>
              </a:ext>
            </a:extLst>
          </p:cNvPr>
          <p:cNvSpPr txBox="1"/>
          <p:nvPr/>
        </p:nvSpPr>
        <p:spPr>
          <a:xfrm>
            <a:off x="969826" y="5873220"/>
            <a:ext cx="708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 momencie rozpadu ZSRR było największym państwem na świecie, zajmującym jedną szóstą zamieszkałych lądów. Ze wschodu na zachód ciągnęło się przez ponad 10 tys. km – 11 stref czasowych – a z południa na północ – ponad 7200 km. </a:t>
            </a:r>
            <a:endParaRPr lang="pl-PL" sz="900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B6B1F52-1759-430F-BAEB-1387C41B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77" y="2600007"/>
            <a:ext cx="3589397" cy="2970011"/>
          </a:xfrm>
          <a:prstGeom prst="rect">
            <a:avLst/>
          </a:prstGeom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C7FEE934-B423-4DA1-9C43-8C3B4807EE46}"/>
              </a:ext>
            </a:extLst>
          </p:cNvPr>
          <p:cNvGrpSpPr/>
          <p:nvPr/>
        </p:nvGrpSpPr>
        <p:grpSpPr>
          <a:xfrm>
            <a:off x="4320551" y="800114"/>
            <a:ext cx="7328987" cy="4492215"/>
            <a:chOff x="4511942" y="874545"/>
            <a:chExt cx="7328987" cy="4492215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CD586485-134B-4EA8-BD7C-C22EEF8CC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061"/>
            <a:stretch/>
          </p:blipFill>
          <p:spPr>
            <a:xfrm>
              <a:off x="4511942" y="874545"/>
              <a:ext cx="7328987" cy="4492215"/>
            </a:xfrm>
            <a:prstGeom prst="rect">
              <a:avLst/>
            </a:prstGeom>
          </p:spPr>
        </p:pic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F333ED88-D8D7-4F88-94E7-0BA2D0D09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456" b="90060"/>
            <a:stretch/>
          </p:blipFill>
          <p:spPr>
            <a:xfrm>
              <a:off x="10389063" y="1323581"/>
              <a:ext cx="1451866" cy="606015"/>
            </a:xfrm>
            <a:prstGeom prst="rect">
              <a:avLst/>
            </a:prstGeom>
          </p:spPr>
        </p:pic>
      </p:grpSp>
      <p:pic>
        <p:nvPicPr>
          <p:cNvPr id="16" name="Obraz 15">
            <a:extLst>
              <a:ext uri="{FF2B5EF4-FFF2-40B4-BE49-F238E27FC236}">
                <a16:creationId xmlns:a16="http://schemas.microsoft.com/office/drawing/2014/main" id="{2A423ADF-1832-464B-8391-79187370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84" y="68226"/>
            <a:ext cx="4064174" cy="25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980" y="5738069"/>
            <a:ext cx="4177717" cy="536897"/>
          </a:xfrm>
        </p:spPr>
        <p:txBody>
          <a:bodyPr>
            <a:no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</a:rPr>
              <a:t>ZUŻYCIE ENERGII Z OZE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1400" dirty="0">
                <a:solidFill>
                  <a:schemeClr val="bg1"/>
                </a:solidFill>
              </a:rPr>
              <a:t>(% zużycia energii końcowej brutto)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B6B1F52-1759-430F-BAEB-1387C41B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9605" y="2601164"/>
            <a:ext cx="3596339" cy="2970011"/>
          </a:xfrm>
          <a:prstGeom prst="rect">
            <a:avLst/>
          </a:prstGeom>
        </p:spPr>
      </p:pic>
      <p:grpSp>
        <p:nvGrpSpPr>
          <p:cNvPr id="9" name="Grupa 8">
            <a:extLst>
              <a:ext uri="{FF2B5EF4-FFF2-40B4-BE49-F238E27FC236}">
                <a16:creationId xmlns:a16="http://schemas.microsoft.com/office/drawing/2014/main" id="{A8611D59-99F5-47B1-96AA-4D579A68D2A2}"/>
              </a:ext>
            </a:extLst>
          </p:cNvPr>
          <p:cNvGrpSpPr/>
          <p:nvPr/>
        </p:nvGrpSpPr>
        <p:grpSpPr>
          <a:xfrm>
            <a:off x="4306184" y="765546"/>
            <a:ext cx="7376400" cy="4500000"/>
            <a:chOff x="4526923" y="832888"/>
            <a:chExt cx="7558414" cy="4589718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4E924A30-59C3-4795-AAB6-E732F9ED0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468"/>
            <a:stretch/>
          </p:blipFill>
          <p:spPr>
            <a:xfrm>
              <a:off x="4526923" y="832888"/>
              <a:ext cx="7558414" cy="4589718"/>
            </a:xfrm>
            <a:prstGeom prst="rect">
              <a:avLst/>
            </a:prstGeom>
          </p:spPr>
        </p:pic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42EC2AF9-CA00-4C93-8845-34CA32EFD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295" r="1" b="90023"/>
            <a:stretch/>
          </p:blipFill>
          <p:spPr>
            <a:xfrm>
              <a:off x="10611293" y="1241812"/>
              <a:ext cx="1474044" cy="608254"/>
            </a:xfrm>
            <a:prstGeom prst="rect">
              <a:avLst/>
            </a:prstGeom>
          </p:spPr>
        </p:pic>
      </p:grpSp>
      <p:pic>
        <p:nvPicPr>
          <p:cNvPr id="18" name="Obraz 17">
            <a:extLst>
              <a:ext uri="{FF2B5EF4-FFF2-40B4-BE49-F238E27FC236}">
                <a16:creationId xmlns:a16="http://schemas.microsoft.com/office/drawing/2014/main" id="{078FD922-4BEF-4B8E-9264-396BA8287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16" y="48758"/>
            <a:ext cx="4079582" cy="2541379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2D2F359E-C177-4C51-B712-2359222403AF}"/>
              </a:ext>
            </a:extLst>
          </p:cNvPr>
          <p:cNvSpPr txBox="1"/>
          <p:nvPr/>
        </p:nvSpPr>
        <p:spPr>
          <a:xfrm>
            <a:off x="923109" y="5928282"/>
            <a:ext cx="6799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Według spisu powszechnego z 1989 r. liczyło ponad 293 mln mieszkańców.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16200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980" y="5738069"/>
            <a:ext cx="4177717" cy="536897"/>
          </a:xfrm>
        </p:spPr>
        <p:txBody>
          <a:bodyPr>
            <a:no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</a:rPr>
              <a:t>EMISJA CO2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1400" dirty="0">
                <a:solidFill>
                  <a:schemeClr val="bg1"/>
                </a:solidFill>
              </a:rPr>
              <a:t>(tona na jednego mieszkańca)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4B0886-649C-4599-8A34-AA3F0382BAB0}"/>
              </a:ext>
            </a:extLst>
          </p:cNvPr>
          <p:cNvSpPr txBox="1"/>
          <p:nvPr/>
        </p:nvSpPr>
        <p:spPr>
          <a:xfrm>
            <a:off x="986065" y="5821850"/>
            <a:ext cx="771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18 sierpnia 1991 roku o godz. 16.35 w tzw. obiekcie „</a:t>
            </a:r>
            <a:r>
              <a:rPr lang="pl-PL" sz="900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Zarja</a:t>
            </a:r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” odłączono wszystkie systemy łączności. W tej państwowej daczy odpoczywał Michaił Gorbaczow.</a:t>
            </a:r>
            <a:endParaRPr lang="pl-PL" sz="900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B6B1F52-1759-430F-BAEB-1387C41B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6082" y="2650196"/>
            <a:ext cx="3545816" cy="2970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E842E06-D1E2-4D10-BEE3-0D7E05B78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61" y="0"/>
            <a:ext cx="4032000" cy="2676983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AF38D9B8-5E37-4089-8E3F-F96B8619A509}"/>
              </a:ext>
            </a:extLst>
          </p:cNvPr>
          <p:cNvGrpSpPr/>
          <p:nvPr/>
        </p:nvGrpSpPr>
        <p:grpSpPr>
          <a:xfrm>
            <a:off x="4295561" y="720377"/>
            <a:ext cx="7376400" cy="4500000"/>
            <a:chOff x="4146699" y="433296"/>
            <a:chExt cx="7513998" cy="5003682"/>
          </a:xfrm>
        </p:grpSpPr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1F205F93-9BEC-48D1-BD29-F91AC5FA2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4646"/>
            <a:stretch/>
          </p:blipFill>
          <p:spPr>
            <a:xfrm>
              <a:off x="4146699" y="433296"/>
              <a:ext cx="7513998" cy="5003682"/>
            </a:xfrm>
            <a:prstGeom prst="rect">
              <a:avLst/>
            </a:prstGeom>
          </p:spPr>
        </p:pic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0F234F5C-C360-488D-A72C-78BDFDACF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345" b="90547"/>
            <a:stretch/>
          </p:blipFill>
          <p:spPr>
            <a:xfrm>
              <a:off x="10195979" y="723528"/>
              <a:ext cx="1464718" cy="576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41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3A0664-FBF1-4924-8362-DBA35D0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082" y="2853018"/>
            <a:ext cx="3377836" cy="1151965"/>
          </a:xfrm>
        </p:spPr>
        <p:txBody>
          <a:bodyPr>
            <a:normAutofit/>
          </a:bodyPr>
          <a:lstStyle/>
          <a:p>
            <a:r>
              <a:rPr lang="pl-PL" sz="7300" dirty="0"/>
              <a:t>HANDEL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51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CA25FC-BED2-4C07-B908-866728F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450" y="5682343"/>
            <a:ext cx="2878493" cy="708760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chemeClr val="bg1"/>
                </a:solidFill>
              </a:rPr>
              <a:t>export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AB1CAE0-E147-4811-B374-D5193BA64E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5216" y="529325"/>
            <a:ext cx="3555296" cy="1626045"/>
          </a:xfrm>
        </p:spPr>
      </p:pic>
      <p:pic>
        <p:nvPicPr>
          <p:cNvPr id="8" name="Obraz 7" descr="Obraz zawierający jasne&#10;&#10;Opis wygenerowany automatycznie">
            <a:extLst>
              <a:ext uri="{FF2B5EF4-FFF2-40B4-BE49-F238E27FC236}">
                <a16:creationId xmlns:a16="http://schemas.microsoft.com/office/drawing/2014/main" id="{547EB8DB-BBA8-45DF-9F4E-6ED11464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5746459"/>
            <a:ext cx="360461" cy="503339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8A532EE-1231-4244-8416-6528D0CC0406}"/>
              </a:ext>
            </a:extLst>
          </p:cNvPr>
          <p:cNvSpPr txBox="1"/>
          <p:nvPr/>
        </p:nvSpPr>
        <p:spPr>
          <a:xfrm>
            <a:off x="1080018" y="5782807"/>
            <a:ext cx="79856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O 16.50 prezydent ZSRR dowiedział się o przybyciu (bez wcześniejszej zapowiedzi) delegacji wyższego kierownictwa państwa. Jej członkowie poinformowali Gorbaczowa, że sytuacja w kraju jest katastroficzna i w związku z tym utworzono Komitet Stanu Wyjątkowego. Powiedzieli mu też, że Komitet ma zamiar aresztować Borysa Jelcyna. </a:t>
            </a:r>
            <a:endParaRPr lang="pl-PL" sz="9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AC3E18A-9E53-44E7-8603-10284CDB5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95" y="529326"/>
            <a:ext cx="6868484" cy="440116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A5357C9-0C7B-4408-8743-8032887C8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46" y="2537927"/>
            <a:ext cx="3563266" cy="24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484E86-8FE3-4389-A921-029FD8CD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456" y="5738069"/>
            <a:ext cx="2787241" cy="536897"/>
          </a:xfrm>
        </p:spPr>
        <p:txBody>
          <a:bodyPr>
            <a:normAutofit fontScale="90000"/>
          </a:bodyPr>
          <a:lstStyle/>
          <a:p>
            <a:pPr algn="r"/>
            <a:r>
              <a:rPr lang="pl-PL" sz="4000" dirty="0">
                <a:solidFill>
                  <a:schemeClr val="bg1"/>
                </a:solidFill>
              </a:rPr>
              <a:t>Import</a:t>
            </a:r>
          </a:p>
        </p:txBody>
      </p:sp>
      <p:pic>
        <p:nvPicPr>
          <p:cNvPr id="5" name="Symbol zastępczy zawartości 4" descr="Obraz zawierający jasne&#10;&#10;Opis wygenerowany automatycznie">
            <a:extLst>
              <a:ext uri="{FF2B5EF4-FFF2-40B4-BE49-F238E27FC236}">
                <a16:creationId xmlns:a16="http://schemas.microsoft.com/office/drawing/2014/main" id="{58FBE8BE-6C66-497A-A1DF-183676412B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4777" y="5738068"/>
            <a:ext cx="374309" cy="536897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DC4B0886-649C-4599-8A34-AA3F0382BAB0}"/>
              </a:ext>
            </a:extLst>
          </p:cNvPr>
          <p:cNvSpPr txBox="1"/>
          <p:nvPr/>
        </p:nvSpPr>
        <p:spPr>
          <a:xfrm>
            <a:off x="1116693" y="5821850"/>
            <a:ext cx="789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Gorbaczow odmówił podpisania dekretu o wprowadzeniu stanu wyjątkowego. Zaproponowano mu przekazanie swoich pełnomocnictw wiceprezydentowi Giennadijowi </a:t>
            </a:r>
            <a:r>
              <a:rPr lang="pl-PL" sz="900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Janajewowi</a:t>
            </a:r>
            <a:r>
              <a:rPr lang="pl-PL" sz="9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. Kiedy Gorbaczow się nie zgodził, zażądano jego dymisji.</a:t>
            </a:r>
            <a:endParaRPr lang="pl-PL" sz="900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22131BC1-7E97-4FF5-9BB0-069B56D1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90" y="583035"/>
            <a:ext cx="6944694" cy="441250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1306B6F-E743-465D-9740-B3F8CAEA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77" y="583035"/>
            <a:ext cx="3605716" cy="156300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B6B1F52-1759-430F-BAEB-1387C41B9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77" y="2640563"/>
            <a:ext cx="3605716" cy="23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ydarzenie główne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TM04033927[[fn=Wydarzenie główne]]</Template>
  <TotalTime>330</TotalTime>
  <Words>1726</Words>
  <Application>Microsoft Office PowerPoint</Application>
  <PresentationFormat>Panoramiczny</PresentationFormat>
  <Paragraphs>583</Paragraphs>
  <Slides>23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8" baseType="lpstr">
      <vt:lpstr>Arial</vt:lpstr>
      <vt:lpstr>Calibri</vt:lpstr>
      <vt:lpstr>Impact</vt:lpstr>
      <vt:lpstr>Lato</vt:lpstr>
      <vt:lpstr>Wydarzenie główne</vt:lpstr>
      <vt:lpstr>Rozpad ZSRR</vt:lpstr>
      <vt:lpstr>Populacja</vt:lpstr>
      <vt:lpstr>ENERGIA</vt:lpstr>
      <vt:lpstr>ZUŻYCIE ENERGII Z PALIW KOPALNYCH  (% zużycia energii końcowej brutto)</vt:lpstr>
      <vt:lpstr>ZUŻYCIE ENERGII Z OZE (% zużycia energii końcowej brutto)</vt:lpstr>
      <vt:lpstr>EMISJA CO2 (tona na jednego mieszkańca)</vt:lpstr>
      <vt:lpstr>HANDEL</vt:lpstr>
      <vt:lpstr>export</vt:lpstr>
      <vt:lpstr>Import</vt:lpstr>
      <vt:lpstr>Ogólne</vt:lpstr>
      <vt:lpstr>Prezentacja programu PowerPoint</vt:lpstr>
      <vt:lpstr>Prezentacja programu PowerPoint</vt:lpstr>
      <vt:lpstr>Prezentacja programu PowerPoint</vt:lpstr>
      <vt:lpstr>Prezentacja programu PowerPoint</vt:lpstr>
      <vt:lpstr>BEZROBOCIE</vt:lpstr>
      <vt:lpstr>Stopa bezrobocia</vt:lpstr>
      <vt:lpstr>Stopa bezrobocia wśród kobiet</vt:lpstr>
      <vt:lpstr>Stopa bezrobocia wśród mężczyzn</vt:lpstr>
      <vt:lpstr>NAUKA</vt:lpstr>
      <vt:lpstr>ILOŚĆ WNIOSKÓW PATENTOWYCH (rezydenci)</vt:lpstr>
      <vt:lpstr>Publikacje artykułów naukowych </vt:lpstr>
      <vt:lpstr>WNIOSKI</vt:lpstr>
      <vt:lpstr>Dziękujemy za uwagę zapraszamy do dyskusji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Rozpad ZSRR</dc:title>
  <dc:creator>Sebastian Piasecki</dc:creator>
  <cp:lastModifiedBy>KRJ</cp:lastModifiedBy>
  <cp:revision>33</cp:revision>
  <dcterms:created xsi:type="dcterms:W3CDTF">2022-01-22T18:02:07Z</dcterms:created>
  <dcterms:modified xsi:type="dcterms:W3CDTF">2022-01-30T11:59:23Z</dcterms:modified>
</cp:coreProperties>
</file>